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7" r:id="rId2"/>
    <p:sldId id="269" r:id="rId3"/>
    <p:sldId id="279" r:id="rId4"/>
    <p:sldId id="316" r:id="rId5"/>
    <p:sldId id="277" r:id="rId6"/>
    <p:sldId id="280" r:id="rId7"/>
    <p:sldId id="281" r:id="rId8"/>
    <p:sldId id="299" r:id="rId9"/>
    <p:sldId id="270" r:id="rId10"/>
    <p:sldId id="264" r:id="rId11"/>
    <p:sldId id="310" r:id="rId12"/>
    <p:sldId id="282" r:id="rId13"/>
    <p:sldId id="284" r:id="rId14"/>
    <p:sldId id="272" r:id="rId15"/>
    <p:sldId id="285" r:id="rId16"/>
    <p:sldId id="305" r:id="rId17"/>
    <p:sldId id="306" r:id="rId18"/>
    <p:sldId id="289" r:id="rId19"/>
    <p:sldId id="303" r:id="rId20"/>
    <p:sldId id="308" r:id="rId21"/>
    <p:sldId id="288" r:id="rId22"/>
    <p:sldId id="309" r:id="rId23"/>
    <p:sldId id="301" r:id="rId24"/>
    <p:sldId id="304" r:id="rId25"/>
    <p:sldId id="297" r:id="rId26"/>
    <p:sldId id="290" r:id="rId27"/>
    <p:sldId id="317" r:id="rId28"/>
    <p:sldId id="313" r:id="rId29"/>
    <p:sldId id="292" r:id="rId30"/>
    <p:sldId id="311" r:id="rId31"/>
    <p:sldId id="312" r:id="rId32"/>
    <p:sldId id="315" r:id="rId33"/>
    <p:sldId id="318" r:id="rId34"/>
  </p:sldIdLst>
  <p:sldSz cx="12188825" cy="6858000"/>
  <p:notesSz cx="6797675" cy="9926638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>
      <p:cViewPr varScale="1">
        <p:scale>
          <a:sx n="116" d="100"/>
          <a:sy n="116" d="100"/>
        </p:scale>
        <p:origin x="450" y="108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0" d="100"/>
          <a:sy n="100" d="100"/>
        </p:scale>
        <p:origin x="2802" y="72"/>
      </p:cViewPr>
      <p:guideLst>
        <p:guide orient="horz" pos="2880"/>
        <p:guide pos="2160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C62DA5-2A2F-436D-961C-27F71082B80A}" type="doc">
      <dgm:prSet loTypeId="urn:microsoft.com/office/officeart/2005/8/layout/cycle3" loCatId="cycle" qsTypeId="urn:microsoft.com/office/officeart/2005/8/quickstyle/simple1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BF70AF45-7F05-453B-9B84-F6A146359D3C}">
      <dgm:prSet phldrT="[Text]"/>
      <dgm:spPr/>
      <dgm:t>
        <a:bodyPr rtlCol="0"/>
        <a:lstStyle/>
        <a:p>
          <a:pPr rtl="0"/>
          <a:r>
            <a:rPr lang="de-DE" b="1" noProof="0" dirty="0">
              <a:latin typeface="Candara" panose="020E0502030303020204" pitchFamily="34" charset="0"/>
            </a:rPr>
            <a:t>Leseförderung:</a:t>
          </a:r>
        </a:p>
        <a:p>
          <a:pPr rtl="0"/>
          <a:r>
            <a:rPr lang="de-DE" b="0" noProof="0" dirty="0">
              <a:latin typeface="Candara" panose="020E0502030303020204" pitchFamily="34" charset="0"/>
            </a:rPr>
            <a:t>Lesezeit, Die ganze Schule liest, Lesepaten, Vorlesezeit, Büchereibesuche, Väter lesen vor</a:t>
          </a:r>
        </a:p>
      </dgm:t>
    </dgm:pt>
    <dgm:pt modelId="{FE741D6D-7588-497C-B378-98F2629BB9EF}" type="parTrans" cxnId="{9D54F492-9A48-40B5-99B0-77A65815C721}">
      <dgm:prSet/>
      <dgm:spPr/>
      <dgm:t>
        <a:bodyPr rtlCol="0"/>
        <a:lstStyle/>
        <a:p>
          <a:pPr rtl="0"/>
          <a:endParaRPr lang="en-US"/>
        </a:p>
      </dgm:t>
    </dgm:pt>
    <dgm:pt modelId="{EF509D38-45B4-40DE-A0DF-06D9D2478DAC}" type="sibTrans" cxnId="{9D54F492-9A48-40B5-99B0-77A65815C721}">
      <dgm:prSet/>
      <dgm:spPr/>
      <dgm:t>
        <a:bodyPr rtlCol="0"/>
        <a:lstStyle/>
        <a:p>
          <a:pPr rtl="0"/>
          <a:endParaRPr lang="de-DE" noProof="0" dirty="0"/>
        </a:p>
      </dgm:t>
    </dgm:pt>
    <dgm:pt modelId="{E0A2247D-1E49-453A-8AC1-A7C6D3FE717A}">
      <dgm:prSet phldrT="[Text]"/>
      <dgm:spPr/>
      <dgm:t>
        <a:bodyPr rtlCol="0"/>
        <a:lstStyle/>
        <a:p>
          <a:pPr rtl="0"/>
          <a:r>
            <a:rPr lang="de-DE" b="1" noProof="0" dirty="0">
              <a:latin typeface="Candara" panose="020E0502030303020204" pitchFamily="34" charset="0"/>
            </a:rPr>
            <a:t>Soziales Lernen:</a:t>
          </a:r>
        </a:p>
        <a:p>
          <a:pPr rtl="0"/>
          <a:r>
            <a:rPr lang="de-DE" b="0" noProof="0" dirty="0">
              <a:latin typeface="Candara" panose="020E0502030303020204" pitchFamily="34" charset="0"/>
            </a:rPr>
            <a:t>Wochenmotto, Soziale Stunde</a:t>
          </a:r>
        </a:p>
      </dgm:t>
    </dgm:pt>
    <dgm:pt modelId="{6F08A1EF-E34D-4F44-BAC3-7F81E040C302}" type="parTrans" cxnId="{8D12FDEC-443D-4AAE-9696-025E84E5894E}">
      <dgm:prSet/>
      <dgm:spPr/>
      <dgm:t>
        <a:bodyPr/>
        <a:lstStyle/>
        <a:p>
          <a:endParaRPr lang="de-DE"/>
        </a:p>
      </dgm:t>
    </dgm:pt>
    <dgm:pt modelId="{16D7DCD5-1A87-40A7-8B2E-E13FE80C7A2F}" type="sibTrans" cxnId="{8D12FDEC-443D-4AAE-9696-025E84E5894E}">
      <dgm:prSet custScaleX="139800" custScaleY="122511" custLinFactNeighborX="-63022" custLinFactNeighborY="41256"/>
      <dgm:spPr/>
      <dgm:t>
        <a:bodyPr/>
        <a:lstStyle/>
        <a:p>
          <a:endParaRPr lang="de-DE"/>
        </a:p>
      </dgm:t>
    </dgm:pt>
    <dgm:pt modelId="{04872D06-2CA7-45E1-A7FC-EA06F49A5C74}">
      <dgm:prSet phldrT="[Text]"/>
      <dgm:spPr/>
      <dgm:t>
        <a:bodyPr rtlCol="0"/>
        <a:lstStyle/>
        <a:p>
          <a:pPr rtl="0"/>
          <a:r>
            <a:rPr lang="de-DE" b="1" noProof="0" dirty="0">
              <a:latin typeface="Candara" panose="020E0502030303020204" pitchFamily="34" charset="0"/>
            </a:rPr>
            <a:t>Kreatives Schreiben:</a:t>
          </a:r>
        </a:p>
        <a:p>
          <a:pPr rtl="0"/>
          <a:r>
            <a:rPr lang="de-DE" b="0" noProof="0" dirty="0">
              <a:latin typeface="Candara" panose="020E0502030303020204" pitchFamily="34" charset="0"/>
            </a:rPr>
            <a:t>Monatsbilder, Schreibwerkstatt</a:t>
          </a:r>
        </a:p>
      </dgm:t>
    </dgm:pt>
    <dgm:pt modelId="{4230903D-576B-41E6-9A56-0846659FF052}" type="parTrans" cxnId="{6D1DBDBC-B42D-4E85-B0C4-13EB3226A676}">
      <dgm:prSet/>
      <dgm:spPr/>
      <dgm:t>
        <a:bodyPr/>
        <a:lstStyle/>
        <a:p>
          <a:endParaRPr lang="de-DE"/>
        </a:p>
      </dgm:t>
    </dgm:pt>
    <dgm:pt modelId="{35B81485-EB84-49E6-BF63-1A337FE2B083}" type="sibTrans" cxnId="{6D1DBDBC-B42D-4E85-B0C4-13EB3226A676}">
      <dgm:prSet/>
      <dgm:spPr/>
      <dgm:t>
        <a:bodyPr/>
        <a:lstStyle/>
        <a:p>
          <a:endParaRPr lang="de-DE"/>
        </a:p>
      </dgm:t>
    </dgm:pt>
    <dgm:pt modelId="{C0539B89-AF0C-4162-9562-527BB4779069}" type="pres">
      <dgm:prSet presAssocID="{01C62DA5-2A2F-436D-961C-27F71082B80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D77E0D13-DC57-44B1-9BFB-3CCA2607F01F}" type="pres">
      <dgm:prSet presAssocID="{01C62DA5-2A2F-436D-961C-27F71082B80A}" presName="cycle" presStyleCnt="0"/>
      <dgm:spPr/>
    </dgm:pt>
    <dgm:pt modelId="{9EA9BC7C-F99E-460F-A047-4C954801AFC2}" type="pres">
      <dgm:prSet presAssocID="{BF70AF45-7F05-453B-9B84-F6A146359D3C}" presName="nodeFirs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838D6E55-A22E-48FB-9BBE-9D1D487F8C66}" type="pres">
      <dgm:prSet presAssocID="{EF509D38-45B4-40DE-A0DF-06D9D2478DAC}" presName="sibTransFirstNode" presStyleLbl="bgShp" presStyleIdx="0" presStyleCnt="1" custLinFactNeighborX="-900" custLinFactNeighborY="-414"/>
      <dgm:spPr/>
      <dgm:t>
        <a:bodyPr/>
        <a:lstStyle/>
        <a:p>
          <a:endParaRPr lang="de-AT"/>
        </a:p>
      </dgm:t>
    </dgm:pt>
    <dgm:pt modelId="{4507E36F-C080-4F9D-BE45-5E1ACD5769A5}" type="pres">
      <dgm:prSet presAssocID="{E0A2247D-1E49-453A-8AC1-A7C6D3FE717A}" presName="nodeFollowingNodes" presStyleLbl="node1" presStyleIdx="1" presStyleCnt="3" custRadScaleRad="103718" custRadScaleInc="-10531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29DD6152-1425-481F-AC47-0FE4A6FE25B8}" type="pres">
      <dgm:prSet presAssocID="{04872D06-2CA7-45E1-A7FC-EA06F49A5C74}" presName="nodeFollowingNodes" presStyleLbl="node1" presStyleIdx="2" presStyleCnt="3" custRadScaleRad="111382" custRadScaleInc="23909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6D1DBDBC-B42D-4E85-B0C4-13EB3226A676}" srcId="{01C62DA5-2A2F-436D-961C-27F71082B80A}" destId="{04872D06-2CA7-45E1-A7FC-EA06F49A5C74}" srcOrd="2" destOrd="0" parTransId="{4230903D-576B-41E6-9A56-0846659FF052}" sibTransId="{35B81485-EB84-49E6-BF63-1A337FE2B083}"/>
    <dgm:cxn modelId="{141262A7-7486-4855-8B18-6C0BFBC93191}" type="presOf" srcId="{01C62DA5-2A2F-436D-961C-27F71082B80A}" destId="{C0539B89-AF0C-4162-9562-527BB4779069}" srcOrd="0" destOrd="0" presId="urn:microsoft.com/office/officeart/2005/8/layout/cycle3"/>
    <dgm:cxn modelId="{8D12FDEC-443D-4AAE-9696-025E84E5894E}" srcId="{01C62DA5-2A2F-436D-961C-27F71082B80A}" destId="{E0A2247D-1E49-453A-8AC1-A7C6D3FE717A}" srcOrd="1" destOrd="0" parTransId="{6F08A1EF-E34D-4F44-BAC3-7F81E040C302}" sibTransId="{16D7DCD5-1A87-40A7-8B2E-E13FE80C7A2F}"/>
    <dgm:cxn modelId="{BBF016F6-5108-461F-9EC6-D6B8F40D7ECE}" type="presOf" srcId="{E0A2247D-1E49-453A-8AC1-A7C6D3FE717A}" destId="{4507E36F-C080-4F9D-BE45-5E1ACD5769A5}" srcOrd="0" destOrd="0" presId="urn:microsoft.com/office/officeart/2005/8/layout/cycle3"/>
    <dgm:cxn modelId="{8EE044F1-34A8-46C7-B316-AC3B2E8EF866}" type="presOf" srcId="{BF70AF45-7F05-453B-9B84-F6A146359D3C}" destId="{9EA9BC7C-F99E-460F-A047-4C954801AFC2}" srcOrd="0" destOrd="0" presId="urn:microsoft.com/office/officeart/2005/8/layout/cycle3"/>
    <dgm:cxn modelId="{9D54F492-9A48-40B5-99B0-77A65815C721}" srcId="{01C62DA5-2A2F-436D-961C-27F71082B80A}" destId="{BF70AF45-7F05-453B-9B84-F6A146359D3C}" srcOrd="0" destOrd="0" parTransId="{FE741D6D-7588-497C-B378-98F2629BB9EF}" sibTransId="{EF509D38-45B4-40DE-A0DF-06D9D2478DAC}"/>
    <dgm:cxn modelId="{436EFE81-EF3A-42B7-97E7-F247E92504A4}" type="presOf" srcId="{EF509D38-45B4-40DE-A0DF-06D9D2478DAC}" destId="{838D6E55-A22E-48FB-9BBE-9D1D487F8C66}" srcOrd="0" destOrd="0" presId="urn:microsoft.com/office/officeart/2005/8/layout/cycle3"/>
    <dgm:cxn modelId="{FF1E3183-B831-46F3-9BB1-B74D7E74CDC5}" type="presOf" srcId="{04872D06-2CA7-45E1-A7FC-EA06F49A5C74}" destId="{29DD6152-1425-481F-AC47-0FE4A6FE25B8}" srcOrd="0" destOrd="0" presId="urn:microsoft.com/office/officeart/2005/8/layout/cycle3"/>
    <dgm:cxn modelId="{E501176F-930C-4AF6-A5BC-94D02DEFA7D8}" type="presParOf" srcId="{C0539B89-AF0C-4162-9562-527BB4779069}" destId="{D77E0D13-DC57-44B1-9BFB-3CCA2607F01F}" srcOrd="0" destOrd="0" presId="urn:microsoft.com/office/officeart/2005/8/layout/cycle3"/>
    <dgm:cxn modelId="{B199184E-39EC-4B70-957D-65B316FC7917}" type="presParOf" srcId="{D77E0D13-DC57-44B1-9BFB-3CCA2607F01F}" destId="{9EA9BC7C-F99E-460F-A047-4C954801AFC2}" srcOrd="0" destOrd="0" presId="urn:microsoft.com/office/officeart/2005/8/layout/cycle3"/>
    <dgm:cxn modelId="{602EE38A-5838-43A4-A47F-6563D373A512}" type="presParOf" srcId="{D77E0D13-DC57-44B1-9BFB-3CCA2607F01F}" destId="{838D6E55-A22E-48FB-9BBE-9D1D487F8C66}" srcOrd="1" destOrd="0" presId="urn:microsoft.com/office/officeart/2005/8/layout/cycle3"/>
    <dgm:cxn modelId="{7CDB8063-E460-404D-B0D0-4B1425DF18A8}" type="presParOf" srcId="{D77E0D13-DC57-44B1-9BFB-3CCA2607F01F}" destId="{4507E36F-C080-4F9D-BE45-5E1ACD5769A5}" srcOrd="2" destOrd="0" presId="urn:microsoft.com/office/officeart/2005/8/layout/cycle3"/>
    <dgm:cxn modelId="{AE440B75-22A2-4C88-8450-A9470755A5D9}" type="presParOf" srcId="{D77E0D13-DC57-44B1-9BFB-3CCA2607F01F}" destId="{29DD6152-1425-481F-AC47-0FE4A6FE25B8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3D00A37-108F-4EB3-A4B6-A983F4D329B2}" type="datetime1">
              <a:rPr lang="de-DE" smtClean="0"/>
              <a:t>05.11.2020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C119DBA-4540-49B3-8FA9-6259387ECF9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7F1ED03-2AF3-47EF-8F01-A49EDAD31C5A}" type="datetime1">
              <a:rPr lang="de-DE" smtClean="0"/>
              <a:t>05.11.2020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dirty="0"/>
              <a:t>Textmasterformat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3B36274-F2B9-4C45-BBB4-0EDF4CD651A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5023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656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0523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8885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4090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2413" y="1371600"/>
            <a:ext cx="9144000" cy="3505200"/>
          </a:xfrm>
        </p:spPr>
        <p:txBody>
          <a:bodyPr rtlCol="0">
            <a:noAutofit/>
          </a:bodyPr>
          <a:lstStyle>
            <a:lvl1pPr>
              <a:defRPr sz="7200"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2413" y="4953000"/>
            <a:ext cx="8229600" cy="10668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6316D2-9896-47A0-BD17-E634AF455023}" type="datetime1">
              <a:rPr lang="de-DE" smtClean="0"/>
              <a:t>05.11.2020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68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67F9E4-7A00-4E92-9DB2-17891E6287D7}" type="datetime1">
              <a:rPr lang="de-DE" smtClean="0"/>
              <a:t>05.11.2020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752012" y="533400"/>
            <a:ext cx="1371600" cy="5592764"/>
          </a:xfrm>
        </p:spPr>
        <p:txBody>
          <a:bodyPr vert="eaVert"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522411" y="533400"/>
            <a:ext cx="8077201" cy="5592764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59A6D1-412D-476E-80D8-0E8E3EE9084B}" type="datetime1">
              <a:rPr lang="de-DE" smtClean="0"/>
              <a:t>05.11.2020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0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QUER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825" cy="6858000"/>
          </a:xfrm>
        </p:spPr>
        <p:txBody>
          <a:bodyPr/>
          <a:lstStyle/>
          <a:p>
            <a:pPr lvl="0"/>
            <a:endParaRPr lang="de-AT" noProof="0"/>
          </a:p>
        </p:txBody>
      </p:sp>
    </p:spTree>
    <p:extLst>
      <p:ext uri="{BB962C8B-B14F-4D97-AF65-F5344CB8AC3E}">
        <p14:creationId xmlns:p14="http://schemas.microsoft.com/office/powerpoint/2010/main" val="2461395224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D4BC19-13A2-4896-B0C4-F6B7A71101D2}" type="datetime1">
              <a:rPr lang="de-DE" smtClean="0"/>
              <a:t>05.11.2020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94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414" y="2514601"/>
            <a:ext cx="9144000" cy="2819400"/>
          </a:xfrm>
        </p:spPr>
        <p:txBody>
          <a:bodyPr rtlCol="0" anchor="b">
            <a:noAutofit/>
          </a:bodyPr>
          <a:lstStyle>
            <a:lvl1pPr algn="l">
              <a:defRPr sz="6600" b="0" i="0" cap="none" baseline="0"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2413" y="990600"/>
            <a:ext cx="8229600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04BEE94-D7D7-476A-83BC-393428DDA868}" type="datetime1">
              <a:rPr lang="de-DE" smtClean="0"/>
              <a:t>05.11.2020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699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22414" y="1828800"/>
            <a:ext cx="4645152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475412" y="1828800"/>
            <a:ext cx="4648201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5" name="Datumsplatzhalt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30A0EE-C8E8-4375-B08E-14B955B00CCA}" type="datetime1">
              <a:rPr lang="de-DE" smtClean="0"/>
              <a:t>05.11.2020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69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22414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478462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478462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7" name="Datumsplatzhalt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F87B078-1C71-4259-AB7E-3F17F7FAE46D}" type="datetime1">
              <a:rPr lang="de-DE" smtClean="0"/>
              <a:t>05.11.2020</a:t>
            </a:fld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12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D789A7-75C8-4C8A-8B5F-23095651F559}" type="datetime1">
              <a:rPr lang="de-DE" smtClean="0"/>
              <a:t>05.11.2020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57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2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937F97-DD64-45F0-91EA-C02C44F3325C}" type="datetime1">
              <a:rPr lang="de-DE" smtClean="0"/>
              <a:t>05.11.2020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201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3" name="Inhaltsplatzhalter 3"/>
          <p:cNvSpPr>
            <a:spLocks noGrp="1"/>
          </p:cNvSpPr>
          <p:nvPr>
            <p:ph idx="1"/>
          </p:nvPr>
        </p:nvSpPr>
        <p:spPr>
          <a:xfrm>
            <a:off x="5180012" y="838200"/>
            <a:ext cx="6172201" cy="5181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dirty="0"/>
          </a:p>
        </p:txBody>
      </p:sp>
      <p:sp>
        <p:nvSpPr>
          <p:cNvPr id="8" name="Datumsplatzhalt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9C6460-5010-4B58-A43F-5C08EA599457}" type="datetime1">
              <a:rPr lang="de-DE" smtClean="0"/>
              <a:t>05.11.2020</a:t>
            </a:fld>
            <a:endParaRPr lang="de-DE" dirty="0"/>
          </a:p>
        </p:txBody>
      </p:sp>
      <p:sp>
        <p:nvSpPr>
          <p:cNvPr id="10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82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Textplatzhalter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3" name="Bildplatzhalter 3"/>
          <p:cNvSpPr>
            <a:spLocks noGrp="1"/>
          </p:cNvSpPr>
          <p:nvPr>
            <p:ph type="pic" idx="1"/>
          </p:nvPr>
        </p:nvSpPr>
        <p:spPr>
          <a:xfrm>
            <a:off x="5484812" y="836610"/>
            <a:ext cx="5867401" cy="518319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9" name="Bild 4" descr="Leerer Platzhalter zum Hinzufügen eines Bilds. Klicken Sie auf den Platzhalter, und wählen Sie das hinzuzufügende Bild au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2" y="458787"/>
            <a:ext cx="6626225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69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dirty="0"/>
              <a:t>Textmasterformat durch Klicken bearbeiten</a:t>
            </a:r>
          </a:p>
          <a:p>
            <a:pPr lvl="1" rtl="0"/>
            <a:r>
              <a:rPr lang="de-DE" dirty="0"/>
              <a:t>Zweite Ebene</a:t>
            </a:r>
          </a:p>
          <a:p>
            <a:pPr lvl="2" rtl="0"/>
            <a:r>
              <a:rPr lang="de-DE" dirty="0"/>
              <a:t>Dritte Ebene</a:t>
            </a:r>
          </a:p>
          <a:p>
            <a:pPr lvl="3" rtl="0"/>
            <a:r>
              <a:rPr lang="de-DE" dirty="0"/>
              <a:t>Vierte Ebene</a:t>
            </a:r>
          </a:p>
          <a:p>
            <a:pPr lvl="4" rtl="0"/>
            <a:r>
              <a:rPr lang="de-DE" dirty="0"/>
              <a:t>Fünfte Ebene</a:t>
            </a:r>
          </a:p>
          <a:p>
            <a:pPr lvl="5" rtl="0"/>
            <a:r>
              <a:rPr lang="de-DE" dirty="0"/>
              <a:t>Sechste Ebene</a:t>
            </a:r>
          </a:p>
          <a:p>
            <a:pPr lvl="6" rtl="0"/>
            <a:r>
              <a:rPr lang="de-DE" dirty="0"/>
              <a:t>Siebte Ebene</a:t>
            </a:r>
          </a:p>
          <a:p>
            <a:pPr lvl="7" rtl="0"/>
            <a:r>
              <a:rPr lang="de-DE" dirty="0"/>
              <a:t>Achte Ebene</a:t>
            </a:r>
          </a:p>
          <a:p>
            <a:pPr lvl="8" rtl="0"/>
            <a:r>
              <a:rPr lang="de-DE" dirty="0"/>
              <a:t>Neunte Ebene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de-DE" dirty="0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711426F6-68D9-4103-BFA2-762B2E4529E7}" type="datetime1">
              <a:rPr lang="de-DE" smtClean="0"/>
              <a:t>05.11.2020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5137D0E-4A4F-4307-8994-C1891D747D5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605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7828" y="938666"/>
            <a:ext cx="10441159" cy="3505200"/>
          </a:xfrm>
        </p:spPr>
        <p:txBody>
          <a:bodyPr rtlCol="0" anchor="t"/>
          <a:lstStyle/>
          <a:p>
            <a:pPr algn="just" rtl="0"/>
            <a:r>
              <a:rPr lang="de-DE" dirty="0">
                <a:solidFill>
                  <a:schemeClr val="accent3">
                    <a:lumMod val="75000"/>
                  </a:schemeClr>
                </a:solidFill>
                <a:latin typeface="KG Miss Kindergarten" panose="02000000000000000000" pitchFamily="2" charset="0"/>
              </a:rPr>
              <a:t>Volksschule Henndorf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854052" y="5157192"/>
            <a:ext cx="6480720" cy="792088"/>
          </a:xfrm>
        </p:spPr>
        <p:txBody>
          <a:bodyPr rtlCol="0">
            <a:normAutofit/>
          </a:bodyPr>
          <a:lstStyle/>
          <a:p>
            <a:pPr algn="ctr" rtl="0"/>
            <a:r>
              <a:rPr lang="de-DE" sz="4400" dirty="0">
                <a:solidFill>
                  <a:schemeClr val="accent3">
                    <a:lumMod val="75000"/>
                  </a:schemeClr>
                </a:solidFill>
                <a:latin typeface="KG Miss Kindergarten" panose="02000000000000000000" pitchFamily="2" charset="0"/>
              </a:rPr>
              <a:t>Wir stellen uns vor…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D4BF3161-749D-4C8C-9D7B-A5E83705F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836" y="2348880"/>
            <a:ext cx="7009688" cy="23419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65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5780" y="2466180"/>
            <a:ext cx="3564631" cy="1924050"/>
          </a:xfrm>
        </p:spPr>
        <p:txBody>
          <a:bodyPr rtlCol="0" anchor="ctr">
            <a:normAutofit fontScale="90000"/>
          </a:bodyPr>
          <a:lstStyle/>
          <a:p>
            <a:pPr algn="ctr" rtl="0"/>
            <a:r>
              <a:rPr lang="de-DE" sz="4000" dirty="0">
                <a:latin typeface="KG Miss Kindergarten" panose="02000000000000000000" pitchFamily="2" charset="0"/>
              </a:rPr>
              <a:t>Abwechslungs-</a:t>
            </a:r>
            <a:br>
              <a:rPr lang="de-DE" sz="4000" dirty="0">
                <a:latin typeface="KG Miss Kindergarten" panose="02000000000000000000" pitchFamily="2" charset="0"/>
              </a:rPr>
            </a:br>
            <a:r>
              <a:rPr lang="de-DE" sz="4000" dirty="0">
                <a:latin typeface="KG Miss Kindergarten" panose="02000000000000000000" pitchFamily="2" charset="0"/>
              </a:rPr>
              <a:t>reicher </a:t>
            </a:r>
            <a:br>
              <a:rPr lang="de-DE" sz="4000" dirty="0">
                <a:latin typeface="KG Miss Kindergarten" panose="02000000000000000000" pitchFamily="2" charset="0"/>
              </a:rPr>
            </a:br>
            <a:r>
              <a:rPr lang="de-DE" sz="4000" dirty="0">
                <a:latin typeface="KG Miss Kindergarten" panose="02000000000000000000" pitchFamily="2" charset="0"/>
              </a:rPr>
              <a:t>Unterricht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="" xmlns:a16="http://schemas.microsoft.com/office/drawing/2014/main" id="{C0E6C2CA-D31B-4504-815A-B9F1487843A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0" r="75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008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97A1D28-A5D1-4D12-A5D0-DF254A5AC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AT" sz="4400" dirty="0">
                <a:latin typeface="KG Miss Kindergarten" panose="02000000000000000000" pitchFamily="2" charset="0"/>
              </a:rPr>
              <a:t>Spaß bei der Arbeit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="" xmlns:a16="http://schemas.microsoft.com/office/drawing/2014/main" id="{86264216-8EC3-47E0-9F72-AFCD03E212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13" y="2181225"/>
            <a:ext cx="4648200" cy="3486150"/>
          </a:xfrm>
        </p:spPr>
      </p:pic>
      <p:pic>
        <p:nvPicPr>
          <p:cNvPr id="12" name="Inhaltsplatzhalter 11">
            <a:extLst>
              <a:ext uri="{FF2B5EF4-FFF2-40B4-BE49-F238E27FC236}">
                <a16:creationId xmlns="" xmlns:a16="http://schemas.microsoft.com/office/drawing/2014/main" id="{5E92A3D2-876C-4584-AB0C-07B2958A9E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1828800"/>
            <a:ext cx="3143250" cy="4191000"/>
          </a:xfrm>
        </p:spPr>
      </p:pic>
    </p:spTree>
    <p:extLst>
      <p:ext uri="{BB962C8B-B14F-4D97-AF65-F5344CB8AC3E}">
        <p14:creationId xmlns:p14="http://schemas.microsoft.com/office/powerpoint/2010/main" val="242989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1972688-170B-4B9E-9BF1-ECFEF634B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de-DE" sz="4000" dirty="0">
                <a:latin typeface="KG Miss Kindergarten" panose="02000000000000000000" pitchFamily="2" charset="0"/>
              </a:rPr>
              <a:t>Arbeit mit dem Montessori-material</a:t>
            </a:r>
            <a:endParaRPr lang="de-AT" sz="4000" dirty="0">
              <a:latin typeface="KG Miss Kindergarten" panose="02000000000000000000" pitchFamily="2" charset="0"/>
            </a:endParaRPr>
          </a:p>
        </p:txBody>
      </p:sp>
      <p:pic>
        <p:nvPicPr>
          <p:cNvPr id="6" name="Bildplatzhalter 5">
            <a:extLst>
              <a:ext uri="{FF2B5EF4-FFF2-40B4-BE49-F238E27FC236}">
                <a16:creationId xmlns="" xmlns:a16="http://schemas.microsoft.com/office/drawing/2014/main" id="{49E2A5EC-E991-46E0-987A-79F7336A11B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0" r="75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236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86A6099-E378-45A4-B0E6-0889598CE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7" y="2590800"/>
            <a:ext cx="3563416" cy="1924050"/>
          </a:xfrm>
        </p:spPr>
        <p:txBody>
          <a:bodyPr anchor="ctr">
            <a:normAutofit/>
          </a:bodyPr>
          <a:lstStyle/>
          <a:p>
            <a:pPr algn="ctr"/>
            <a:r>
              <a:rPr lang="de-DE" sz="3600" dirty="0">
                <a:latin typeface="KG Miss Kindergarten" panose="02000000000000000000" pitchFamily="2" charset="0"/>
              </a:rPr>
              <a:t>Projektarbeit</a:t>
            </a:r>
            <a:endParaRPr lang="de-AT" sz="3600" dirty="0">
              <a:latin typeface="KG Miss Kindergarten" panose="02000000000000000000" pitchFamily="2" charset="0"/>
            </a:endParaRPr>
          </a:p>
        </p:txBody>
      </p:sp>
      <p:pic>
        <p:nvPicPr>
          <p:cNvPr id="15" name="Bildplatzhalter 2">
            <a:extLst>
              <a:ext uri="{FF2B5EF4-FFF2-40B4-BE49-F238E27FC236}">
                <a16:creationId xmlns="" xmlns:a16="http://schemas.microsoft.com/office/drawing/2014/main" id="{EC23DCB0-F004-4125-9439-3F29918A0FB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50" r="75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7110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3812" y="533400"/>
            <a:ext cx="10429802" cy="1143000"/>
          </a:xfrm>
        </p:spPr>
        <p:txBody>
          <a:bodyPr rtlCol="0" anchor="ctr">
            <a:noAutofit/>
          </a:bodyPr>
          <a:lstStyle/>
          <a:p>
            <a:pPr rtl="0"/>
            <a:r>
              <a:rPr lang="de-DE" sz="4400" dirty="0">
                <a:latin typeface="KG Miss Kindergarten" panose="02000000000000000000" pitchFamily="2" charset="0"/>
              </a:rPr>
              <a:t>Aktuelle Schwerpunkte der Schule:</a:t>
            </a:r>
          </a:p>
        </p:txBody>
      </p:sp>
      <p:graphicFrame>
        <p:nvGraphicFramePr>
          <p:cNvPr id="9" name="Inhaltsplatzhalter 3" descr="Fortlaufender Prozess mit fünf Aufgaben, die durch einen Pfeil verbunden sind und ein kontinuierliches Fortschreiten darstellen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77205838"/>
              </p:ext>
            </p:extLst>
          </p:nvPr>
        </p:nvGraphicFramePr>
        <p:xfrm>
          <a:off x="1522413" y="1828800"/>
          <a:ext cx="9601201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161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D7FA1FA-A701-45D5-8EEF-0B30CC5AF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89" y="2590800"/>
            <a:ext cx="3635424" cy="1924050"/>
          </a:xfrm>
        </p:spPr>
        <p:txBody>
          <a:bodyPr anchor="ctr">
            <a:normAutofit/>
          </a:bodyPr>
          <a:lstStyle/>
          <a:p>
            <a:pPr algn="ctr"/>
            <a:r>
              <a:rPr lang="de-DE" sz="3600" dirty="0">
                <a:latin typeface="KG Miss Kindergarten" panose="02000000000000000000" pitchFamily="2" charset="0"/>
              </a:rPr>
              <a:t>Lesenacht</a:t>
            </a:r>
            <a:endParaRPr lang="de-AT" sz="3600" dirty="0">
              <a:latin typeface="KG Miss Kindergarten" panose="02000000000000000000" pitchFamily="2" charset="0"/>
            </a:endParaRPr>
          </a:p>
        </p:txBody>
      </p:sp>
      <p:pic>
        <p:nvPicPr>
          <p:cNvPr id="7" name="Bildplatzhalter 6">
            <a:extLst>
              <a:ext uri="{FF2B5EF4-FFF2-40B4-BE49-F238E27FC236}">
                <a16:creationId xmlns="" xmlns:a16="http://schemas.microsoft.com/office/drawing/2014/main" id="{AC761626-E17D-4B48-9312-993884AC7B4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3" b="16873"/>
          <a:stretch>
            <a:fillRect/>
          </a:stretch>
        </p:blipFill>
        <p:spPr>
          <a:xfrm>
            <a:off x="5518348" y="837405"/>
            <a:ext cx="5867401" cy="5183190"/>
          </a:xfrm>
        </p:spPr>
      </p:pic>
    </p:spTree>
    <p:extLst>
      <p:ext uri="{BB962C8B-B14F-4D97-AF65-F5344CB8AC3E}">
        <p14:creationId xmlns:p14="http://schemas.microsoft.com/office/powerpoint/2010/main" val="191001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F301A4C-8B61-4A44-85B9-B9AEBD372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AT" sz="5400" dirty="0">
                <a:latin typeface="KG Miss Kindergarten" panose="02000000000000000000" pitchFamily="2" charset="0"/>
              </a:rPr>
              <a:t>Lesenacht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C7E920B0-3625-40E9-8909-67928E9AAD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1828800"/>
            <a:ext cx="3143250" cy="4191000"/>
          </a:xfrm>
        </p:spPr>
      </p:pic>
      <p:pic>
        <p:nvPicPr>
          <p:cNvPr id="8" name="Inhaltsplatzhalter 7">
            <a:extLst>
              <a:ext uri="{FF2B5EF4-FFF2-40B4-BE49-F238E27FC236}">
                <a16:creationId xmlns="" xmlns:a16="http://schemas.microsoft.com/office/drawing/2014/main" id="{E6F66556-221B-44F2-83FC-073C6FB201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13" y="2181225"/>
            <a:ext cx="4648200" cy="3486150"/>
          </a:xfrm>
        </p:spPr>
      </p:pic>
    </p:spTree>
    <p:extLst>
      <p:ext uri="{BB962C8B-B14F-4D97-AF65-F5344CB8AC3E}">
        <p14:creationId xmlns:p14="http://schemas.microsoft.com/office/powerpoint/2010/main" val="380651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="" xmlns:a16="http://schemas.microsoft.com/office/drawing/2014/main" id="{2F881998-319F-48BA-BE62-0AFBBBC53FC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3" b="168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371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3457222-DCD9-4FA2-A05B-D5612B7A3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05" y="2590800"/>
            <a:ext cx="3491408" cy="1924050"/>
          </a:xfrm>
        </p:spPr>
        <p:txBody>
          <a:bodyPr anchor="ctr">
            <a:normAutofit/>
          </a:bodyPr>
          <a:lstStyle/>
          <a:p>
            <a:pPr algn="ctr"/>
            <a:r>
              <a:rPr lang="de-DE" sz="4800" dirty="0">
                <a:latin typeface="KG Miss Kindergarten" panose="02000000000000000000" pitchFamily="2" charset="0"/>
              </a:rPr>
              <a:t>Dialoglesen</a:t>
            </a:r>
            <a:endParaRPr lang="de-AT" sz="4800" dirty="0">
              <a:latin typeface="KG Miss Kindergarten" panose="02000000000000000000" pitchFamily="2" charset="0"/>
            </a:endParaRPr>
          </a:p>
        </p:txBody>
      </p:sp>
      <p:pic>
        <p:nvPicPr>
          <p:cNvPr id="14" name="Bildplatzhalter 13">
            <a:extLst>
              <a:ext uri="{FF2B5EF4-FFF2-40B4-BE49-F238E27FC236}">
                <a16:creationId xmlns="" xmlns:a16="http://schemas.microsoft.com/office/drawing/2014/main" id="{1FD51C50-F6BC-49E5-85C9-C9CA00E781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3" r="16883"/>
          <a:stretch>
            <a:fillRect/>
          </a:stretch>
        </p:blipFill>
        <p:spPr>
          <a:xfrm rot="5400000">
            <a:off x="5827713" y="493713"/>
            <a:ext cx="5181600" cy="5867400"/>
          </a:xfrm>
        </p:spPr>
      </p:pic>
    </p:spTree>
    <p:extLst>
      <p:ext uri="{BB962C8B-B14F-4D97-AF65-F5344CB8AC3E}">
        <p14:creationId xmlns:p14="http://schemas.microsoft.com/office/powerpoint/2010/main" val="425110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0B6018D-94DE-42A7-BDC1-D4E9AC88F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910208"/>
          </a:xfrm>
        </p:spPr>
        <p:txBody>
          <a:bodyPr/>
          <a:lstStyle/>
          <a:p>
            <a:r>
              <a:rPr lang="de-AT" sz="2800" dirty="0">
                <a:latin typeface="KG Miss Kindergarten" panose="02000000000000000000" pitchFamily="2" charset="0"/>
              </a:rPr>
              <a:t>Väter lesen vor</a:t>
            </a:r>
            <a:endParaRPr lang="de-AT" dirty="0">
              <a:latin typeface="KG Miss Kindergarten" panose="02000000000000000000" pitchFamily="2" charset="0"/>
            </a:endParaRPr>
          </a:p>
        </p:txBody>
      </p:sp>
      <p:pic>
        <p:nvPicPr>
          <p:cNvPr id="6" name="Bildplatzhalter 5">
            <a:extLst>
              <a:ext uri="{FF2B5EF4-FFF2-40B4-BE49-F238E27FC236}">
                <a16:creationId xmlns="" xmlns:a16="http://schemas.microsoft.com/office/drawing/2014/main" id="{F113048D-CBD1-4A79-A7C8-71E4EEF3D6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0" r="7550"/>
          <a:stretch>
            <a:fillRect/>
          </a:stretch>
        </p:blipFill>
        <p:spPr>
          <a:xfrm>
            <a:off x="5484811" y="837405"/>
            <a:ext cx="5867401" cy="5183190"/>
          </a:xfrm>
        </p:spPr>
      </p:pic>
    </p:spTree>
    <p:extLst>
      <p:ext uri="{BB962C8B-B14F-4D97-AF65-F5344CB8AC3E}">
        <p14:creationId xmlns:p14="http://schemas.microsoft.com/office/powerpoint/2010/main" val="38681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/>
          <a:p>
            <a:pPr rtl="0"/>
            <a:r>
              <a:rPr lang="de-DE" sz="7200" dirty="0">
                <a:latin typeface="KG Miss Kindergarten" panose="02000000000000000000" pitchFamily="2" charset="0"/>
              </a:rPr>
              <a:t>Klassen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/>
        <p:txBody>
          <a:bodyPr rtlCol="0" anchor="ctr">
            <a:normAutofit/>
          </a:bodyPr>
          <a:lstStyle/>
          <a:p>
            <a:pPr rtl="0"/>
            <a:r>
              <a:rPr lang="de-DE" sz="4400" b="1" dirty="0">
                <a:latin typeface="Candara" panose="020E0502030303020204" pitchFamily="34" charset="0"/>
              </a:rPr>
              <a:t>Vorschule: </a:t>
            </a:r>
            <a:r>
              <a:rPr lang="de-DE" sz="4400" dirty="0">
                <a:latin typeface="Candara" panose="020E0502030303020204" pitchFamily="34" charset="0"/>
              </a:rPr>
              <a:t>Klasse oder integriert</a:t>
            </a:r>
          </a:p>
          <a:p>
            <a:pPr rtl="0"/>
            <a:r>
              <a:rPr lang="de-DE" sz="4400" b="1" dirty="0">
                <a:latin typeface="Candara" panose="020E0502030303020204" pitchFamily="34" charset="0"/>
              </a:rPr>
              <a:t>GS I: </a:t>
            </a:r>
            <a:r>
              <a:rPr lang="de-DE" sz="4400" dirty="0">
                <a:latin typeface="Candara" panose="020E0502030303020204" pitchFamily="34" charset="0"/>
              </a:rPr>
              <a:t>1. bis 2. Klasse</a:t>
            </a:r>
          </a:p>
          <a:p>
            <a:pPr rtl="0"/>
            <a:r>
              <a:rPr lang="de-DE" sz="4400" b="1" dirty="0">
                <a:latin typeface="Candara" panose="020E0502030303020204" pitchFamily="34" charset="0"/>
              </a:rPr>
              <a:t>GS II: </a:t>
            </a:r>
            <a:r>
              <a:rPr lang="de-DE" sz="4400" dirty="0">
                <a:latin typeface="Candara" panose="020E0502030303020204" pitchFamily="34" charset="0"/>
              </a:rPr>
              <a:t>3. bis 4. Klasse</a:t>
            </a:r>
          </a:p>
        </p:txBody>
      </p:sp>
    </p:spTree>
    <p:extLst>
      <p:ext uri="{BB962C8B-B14F-4D97-AF65-F5344CB8AC3E}">
        <p14:creationId xmlns:p14="http://schemas.microsoft.com/office/powerpoint/2010/main" val="412428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45085CE-824D-4B11-B04F-3A0DA91F0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AT" sz="6600" dirty="0">
                <a:latin typeface="KG Miss Kindergarten" panose="02000000000000000000" pitchFamily="2" charset="0"/>
              </a:rPr>
              <a:t>Schreibwerkstatt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7C7AD2E4-7784-4449-82C7-A6D7A5352C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2182416"/>
            <a:ext cx="4645025" cy="3483768"/>
          </a:xfrm>
        </p:spPr>
      </p:pic>
      <p:pic>
        <p:nvPicPr>
          <p:cNvPr id="8" name="Inhaltsplatzhalter 7">
            <a:extLst>
              <a:ext uri="{FF2B5EF4-FFF2-40B4-BE49-F238E27FC236}">
                <a16:creationId xmlns="" xmlns:a16="http://schemas.microsoft.com/office/drawing/2014/main" id="{6271AB67-F3CE-4CA0-9D94-7BC11857B8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13" y="2181225"/>
            <a:ext cx="4648200" cy="3486150"/>
          </a:xfrm>
        </p:spPr>
      </p:pic>
    </p:spTree>
    <p:extLst>
      <p:ext uri="{BB962C8B-B14F-4D97-AF65-F5344CB8AC3E}">
        <p14:creationId xmlns:p14="http://schemas.microsoft.com/office/powerpoint/2010/main" val="312886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="" xmlns:a16="http://schemas.microsoft.com/office/drawing/2014/main" id="{DC3E0319-1775-4BD9-BED5-1D12449594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0" b="124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1448034"/>
      </p:ext>
    </p:extLst>
  </p:cSld>
  <p:clrMapOvr>
    <a:masterClrMapping/>
  </p:clrMapOvr>
  <p:transition advClick="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3C6F467-BCC3-49BB-9E81-E9C75A923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AT" sz="5400" dirty="0">
                <a:latin typeface="KG Miss Kindergarten" panose="02000000000000000000" pitchFamily="2" charset="0"/>
              </a:rPr>
              <a:t>Unsere Ergebnisse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702B868C-9E36-4091-B292-F20B3E0642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2182416"/>
            <a:ext cx="4645025" cy="3483768"/>
          </a:xfrm>
        </p:spPr>
      </p:pic>
      <p:pic>
        <p:nvPicPr>
          <p:cNvPr id="8" name="Inhaltsplatzhalter 7">
            <a:extLst>
              <a:ext uri="{FF2B5EF4-FFF2-40B4-BE49-F238E27FC236}">
                <a16:creationId xmlns="" xmlns:a16="http://schemas.microsoft.com/office/drawing/2014/main" id="{602F106B-334D-44DA-8469-031246AD8B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13" y="2181225"/>
            <a:ext cx="4648200" cy="3486150"/>
          </a:xfrm>
        </p:spPr>
      </p:pic>
    </p:spTree>
    <p:extLst>
      <p:ext uri="{BB962C8B-B14F-4D97-AF65-F5344CB8AC3E}">
        <p14:creationId xmlns:p14="http://schemas.microsoft.com/office/powerpoint/2010/main" val="345479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06F9B4A-06EB-4B9B-BA31-B8E533894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4400" dirty="0">
                <a:latin typeface="KG Miss Kindergarten" panose="02000000000000000000" pitchFamily="2" charset="0"/>
              </a:rPr>
              <a:t>Aktivitäten durch das Schuljahr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ED8CF48B-4E76-49EE-80D1-B6CB90CC3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dirty="0">
                <a:latin typeface="Candara" panose="020E0502030303020204" pitchFamily="34" charset="0"/>
              </a:rPr>
              <a:t>Lehrausgänge</a:t>
            </a:r>
          </a:p>
          <a:p>
            <a:r>
              <a:rPr lang="de-AT" dirty="0">
                <a:latin typeface="Candara" panose="020E0502030303020204" pitchFamily="34" charset="0"/>
              </a:rPr>
              <a:t>Eislaufen, Skifahren und Schwimmen</a:t>
            </a:r>
          </a:p>
          <a:p>
            <a:r>
              <a:rPr lang="de-DE" dirty="0">
                <a:latin typeface="Candara" panose="020E0502030303020204" pitchFamily="34" charset="0"/>
              </a:rPr>
              <a:t>Theaterbesuche</a:t>
            </a:r>
          </a:p>
          <a:p>
            <a:r>
              <a:rPr lang="de-DE" dirty="0">
                <a:latin typeface="Candara" panose="020E0502030303020204" pitchFamily="34" charset="0"/>
              </a:rPr>
              <a:t>Landschultage, Salzburgtage</a:t>
            </a:r>
          </a:p>
          <a:p>
            <a:r>
              <a:rPr lang="de-DE" dirty="0">
                <a:latin typeface="Candara" panose="020E0502030303020204" pitchFamily="34" charset="0"/>
              </a:rPr>
              <a:t>Bewegte Schule (Kinderlauf, Sporttag, Bewegte Pause)</a:t>
            </a:r>
          </a:p>
          <a:p>
            <a:r>
              <a:rPr lang="de-DE" dirty="0">
                <a:latin typeface="Candara" panose="020E0502030303020204" pitchFamily="34" charset="0"/>
              </a:rPr>
              <a:t>Teilnahme an Schulmeisterschaften</a:t>
            </a:r>
          </a:p>
          <a:p>
            <a:r>
              <a:rPr lang="de-DE" dirty="0">
                <a:latin typeface="Candara" panose="020E0502030303020204" pitchFamily="34" charset="0"/>
              </a:rPr>
              <a:t>Außerschulische Experten (Waldpädagogik, Autorenlesungen, Trinkwasserschule, Milchlehrpfad, Hallo Auto, AVOS-Gesundheitserziehung, Radworkshop, etc.)</a:t>
            </a:r>
            <a:endParaRPr lang="de-AT" dirty="0">
              <a:latin typeface="Candara" panose="020E0502030303020204" pitchFamily="34" charset="0"/>
            </a:endParaRPr>
          </a:p>
          <a:p>
            <a:endParaRPr lang="de-AT" dirty="0">
              <a:latin typeface="Candara" panose="020E0502030303020204" pitchFamily="34" charset="0"/>
            </a:endParaRPr>
          </a:p>
          <a:p>
            <a:endParaRPr lang="de-AT" dirty="0">
              <a:latin typeface="Candara" panose="020E0502030303020204" pitchFamily="34" charset="0"/>
            </a:endParaRPr>
          </a:p>
          <a:p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7976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C8A8122-277D-411F-80F2-7D4295B99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AT" sz="4000" dirty="0">
                <a:latin typeface="KG Miss Kindergarten" panose="02000000000000000000" pitchFamily="2" charset="0"/>
              </a:rPr>
              <a:t>Lehrausgänge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AE7FAC8E-418D-4975-9393-AD848AEBED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de-AT" sz="3200" dirty="0">
                <a:latin typeface="KG Miss Kindergarten" panose="02000000000000000000" pitchFamily="2" charset="0"/>
              </a:rPr>
              <a:t>…nach Salzburg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E0B407A8-BFB7-4F62-9B86-EF6D345EF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de-AT" sz="2800" dirty="0">
                <a:latin typeface="KG Miss Kindergarten" panose="02000000000000000000" pitchFamily="2" charset="0"/>
              </a:rPr>
              <a:t>…zu den Kinderfestspielen</a:t>
            </a:r>
          </a:p>
        </p:txBody>
      </p:sp>
      <p:pic>
        <p:nvPicPr>
          <p:cNvPr id="34" name="Inhaltsplatzhalter 33">
            <a:extLst>
              <a:ext uri="{FF2B5EF4-FFF2-40B4-BE49-F238E27FC236}">
                <a16:creationId xmlns="" xmlns:a16="http://schemas.microsoft.com/office/drawing/2014/main" id="{DDAEC173-70A6-4C0F-8456-30A628FC4A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5" y="2667000"/>
            <a:ext cx="4470400" cy="3352800"/>
          </a:xfrm>
        </p:spPr>
      </p:pic>
      <p:pic>
        <p:nvPicPr>
          <p:cNvPr id="42" name="Inhaltsplatzhalter 41">
            <a:extLst>
              <a:ext uri="{FF2B5EF4-FFF2-40B4-BE49-F238E27FC236}">
                <a16:creationId xmlns="" xmlns:a16="http://schemas.microsoft.com/office/drawing/2014/main" id="{5BCA380F-0E89-4186-8ECA-11934B9F3F7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4700" y="3086100"/>
            <a:ext cx="3352800" cy="2514600"/>
          </a:xfrm>
        </p:spPr>
      </p:pic>
    </p:spTree>
    <p:extLst>
      <p:ext uri="{BB962C8B-B14F-4D97-AF65-F5344CB8AC3E}">
        <p14:creationId xmlns:p14="http://schemas.microsoft.com/office/powerpoint/2010/main" val="101168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8716FE7-02FF-4988-8761-B02E95DCD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de-DE" sz="5400" dirty="0">
                <a:latin typeface="KG Miss Kindergarten" panose="02000000000000000000" pitchFamily="2" charset="0"/>
              </a:rPr>
              <a:t>Im Wald</a:t>
            </a:r>
            <a:endParaRPr lang="de-AT" sz="5400" dirty="0">
              <a:latin typeface="KG Miss Kindergarten" panose="02000000000000000000" pitchFamily="2" charset="0"/>
            </a:endParaRPr>
          </a:p>
        </p:txBody>
      </p:sp>
      <p:pic>
        <p:nvPicPr>
          <p:cNvPr id="5" name="Bildplatzhalter 2">
            <a:extLst>
              <a:ext uri="{FF2B5EF4-FFF2-40B4-BE49-F238E27FC236}">
                <a16:creationId xmlns="" xmlns:a16="http://schemas.microsoft.com/office/drawing/2014/main" id="{B6C885E1-84D0-40A1-8469-F4BC9B933E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50" r="75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315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EF40816-C08A-44CC-8EBE-FC672F1E8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6600" dirty="0">
                <a:latin typeface="KG Miss Kindergarten" panose="02000000000000000000" pitchFamily="2" charset="0"/>
              </a:rPr>
              <a:t>Sportliche Aktivitäten</a:t>
            </a:r>
            <a:endParaRPr lang="de-AT" sz="6600" dirty="0">
              <a:latin typeface="KG Miss Kindergarten" panose="02000000000000000000" pitchFamily="2" charset="0"/>
            </a:endParaRPr>
          </a:p>
        </p:txBody>
      </p:sp>
      <p:pic>
        <p:nvPicPr>
          <p:cNvPr id="10" name="Inhaltsplatzhalter 9">
            <a:extLst>
              <a:ext uri="{FF2B5EF4-FFF2-40B4-BE49-F238E27FC236}">
                <a16:creationId xmlns="" xmlns:a16="http://schemas.microsoft.com/office/drawing/2014/main" id="{62809B8C-47AB-4BDB-9BF8-E1F19E2F27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4020" y="3009900"/>
            <a:ext cx="3352800" cy="2514600"/>
          </a:xfrm>
          <a:ln>
            <a:solidFill>
              <a:schemeClr val="tx1"/>
            </a:solidFill>
            <a:prstDash val="dash"/>
          </a:ln>
        </p:spPr>
      </p:pic>
      <p:pic>
        <p:nvPicPr>
          <p:cNvPr id="15" name="Grafik 14">
            <a:extLst>
              <a:ext uri="{FF2B5EF4-FFF2-40B4-BE49-F238E27FC236}">
                <a16:creationId xmlns="" xmlns:a16="http://schemas.microsoft.com/office/drawing/2014/main" id="{399C8102-8D3B-418E-9284-5EFF4DF771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217" y="2590666"/>
            <a:ext cx="2235289" cy="3352934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pic>
        <p:nvPicPr>
          <p:cNvPr id="17" name="Grafik 16">
            <a:extLst>
              <a:ext uri="{FF2B5EF4-FFF2-40B4-BE49-F238E27FC236}">
                <a16:creationId xmlns="" xmlns:a16="http://schemas.microsoft.com/office/drawing/2014/main" id="{9CB52EB1-A942-4CF1-BA13-F545B56262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90818" y="3006642"/>
            <a:ext cx="3356523" cy="251739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180989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66345B92-45CB-4A3A-AE59-90B23E6066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404664"/>
            <a:ext cx="3899925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C564DDAB-5F45-41DD-8E5D-7263BE4578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596" y="404664"/>
            <a:ext cx="3899925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BA1E6024-C03B-4866-9E68-D973115027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842" y="2132856"/>
            <a:ext cx="3168352" cy="4224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216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862AFBE-0012-44D6-80C0-884A0F93E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AT" sz="5400" dirty="0">
                <a:latin typeface="KG Miss Kindergarten" panose="02000000000000000000" pitchFamily="2" charset="0"/>
              </a:rPr>
              <a:t>Hallo Auto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4E52E8A8-5340-487A-9142-197C1E920A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1828800"/>
            <a:ext cx="3143250" cy="4191000"/>
          </a:xfrm>
        </p:spPr>
      </p:pic>
      <p:pic>
        <p:nvPicPr>
          <p:cNvPr id="8" name="Inhaltsplatzhalter 7">
            <a:extLst>
              <a:ext uri="{FF2B5EF4-FFF2-40B4-BE49-F238E27FC236}">
                <a16:creationId xmlns="" xmlns:a16="http://schemas.microsoft.com/office/drawing/2014/main" id="{8BE602AD-3491-4695-8A99-2B868C30BD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888" y="1828800"/>
            <a:ext cx="3143250" cy="4191000"/>
          </a:xfrm>
        </p:spPr>
      </p:pic>
    </p:spTree>
    <p:extLst>
      <p:ext uri="{BB962C8B-B14F-4D97-AF65-F5344CB8AC3E}">
        <p14:creationId xmlns:p14="http://schemas.microsoft.com/office/powerpoint/2010/main" val="325694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>
            <a:extLst>
              <a:ext uri="{FF2B5EF4-FFF2-40B4-BE49-F238E27FC236}">
                <a16:creationId xmlns="" xmlns:a16="http://schemas.microsoft.com/office/drawing/2014/main" id="{3D77E13E-36FD-4790-8335-77FC40F512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0" b="124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9535909"/>
      </p:ext>
    </p:extLst>
  </p:cSld>
  <p:clrMapOvr>
    <a:masterClrMapping/>
  </p:clrMapOvr>
  <p:transition advClick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01A55FA-33EC-4A52-91A7-67317D29F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7" y="2590800"/>
            <a:ext cx="3563416" cy="1924050"/>
          </a:xfrm>
        </p:spPr>
        <p:txBody>
          <a:bodyPr anchor="ctr">
            <a:normAutofit/>
          </a:bodyPr>
          <a:lstStyle/>
          <a:p>
            <a:pPr algn="ctr"/>
            <a:r>
              <a:rPr lang="de-DE" sz="3600" dirty="0">
                <a:latin typeface="KG Miss Kindergarten" panose="02000000000000000000" pitchFamily="2" charset="0"/>
              </a:rPr>
              <a:t>Unsere </a:t>
            </a:r>
            <a:r>
              <a:rPr lang="de-DE" sz="3600" dirty="0" smtClean="0">
                <a:latin typeface="KG Miss Kindergarten" panose="02000000000000000000" pitchFamily="2" charset="0"/>
              </a:rPr>
              <a:t>Vorschüler</a:t>
            </a:r>
            <a:endParaRPr lang="de-AT" sz="3600" dirty="0">
              <a:latin typeface="KG Miss Kindergarten" panose="02000000000000000000" pitchFamily="2" charset="0"/>
            </a:endParaRPr>
          </a:p>
        </p:txBody>
      </p:sp>
      <p:pic>
        <p:nvPicPr>
          <p:cNvPr id="15" name="Bildplatzhalter 14">
            <a:extLst>
              <a:ext uri="{FF2B5EF4-FFF2-40B4-BE49-F238E27FC236}">
                <a16:creationId xmlns="" xmlns:a16="http://schemas.microsoft.com/office/drawing/2014/main" id="{FD2D165A-0F81-4809-94F3-FD232B6468C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2" r="181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74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0959BF0-7F6F-4964-A92D-D658223C4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AT" sz="6000" dirty="0">
                <a:latin typeface="KG Miss Kindergarten" panose="02000000000000000000" pitchFamily="2" charset="0"/>
              </a:rPr>
              <a:t>Gesunde Jause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49305338-5CA0-4E84-8DBD-8B100A02C9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1828800"/>
            <a:ext cx="3143250" cy="4191000"/>
          </a:xfrm>
        </p:spPr>
      </p:pic>
      <p:pic>
        <p:nvPicPr>
          <p:cNvPr id="8" name="Inhaltsplatzhalter 7">
            <a:extLst>
              <a:ext uri="{FF2B5EF4-FFF2-40B4-BE49-F238E27FC236}">
                <a16:creationId xmlns="" xmlns:a16="http://schemas.microsoft.com/office/drawing/2014/main" id="{663EADF4-1F40-43C7-8341-CABC7A1A99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13" y="2181225"/>
            <a:ext cx="4648200" cy="3486150"/>
          </a:xfrm>
        </p:spPr>
      </p:pic>
    </p:spTree>
    <p:extLst>
      <p:ext uri="{BB962C8B-B14F-4D97-AF65-F5344CB8AC3E}">
        <p14:creationId xmlns:p14="http://schemas.microsoft.com/office/powerpoint/2010/main" val="144693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CE20631-8CC2-4F62-97D3-07E38F63A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AT" sz="5400" dirty="0">
                <a:latin typeface="KG Miss Kindergarten" panose="02000000000000000000" pitchFamily="2" charset="0"/>
              </a:rPr>
              <a:t>Vorbereitung auf die Schule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F0029F82-4C2C-412E-A683-3A06E033C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7908" y="1700808"/>
            <a:ext cx="9601200" cy="4191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AT" b="1" dirty="0">
                <a:latin typeface="Candara" panose="020E0502030303020204" pitchFamily="34" charset="0"/>
              </a:rPr>
              <a:t>KOGNITIVE KOMPETENZEN:</a:t>
            </a:r>
          </a:p>
          <a:p>
            <a:r>
              <a:rPr lang="de-AT" dirty="0">
                <a:latin typeface="Candara" panose="020E0502030303020204" pitchFamily="34" charset="0"/>
              </a:rPr>
              <a:t>zuhören können, sich auf eine Sache konzentrieren können</a:t>
            </a:r>
          </a:p>
          <a:p>
            <a:r>
              <a:rPr lang="de-AT" dirty="0">
                <a:latin typeface="Candara" panose="020E0502030303020204" pitchFamily="34" charset="0"/>
              </a:rPr>
              <a:t>alleine zur Toilette gehen</a:t>
            </a:r>
          </a:p>
          <a:p>
            <a:r>
              <a:rPr lang="de-AT" dirty="0">
                <a:latin typeface="Candara" panose="020E0502030303020204" pitchFamily="34" charset="0"/>
              </a:rPr>
              <a:t>Anweisungen verstehen und ausführen, Aufträge merken und umsetzen</a:t>
            </a:r>
          </a:p>
          <a:p>
            <a:pPr marL="0" indent="0">
              <a:buNone/>
            </a:pPr>
            <a:endParaRPr lang="de-AT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de-AT" b="1" dirty="0">
                <a:latin typeface="Candara" panose="020E0502030303020204" pitchFamily="34" charset="0"/>
              </a:rPr>
              <a:t>SOZIALE KOMPETENZEN:</a:t>
            </a:r>
          </a:p>
          <a:p>
            <a:r>
              <a:rPr lang="de-AT" dirty="0">
                <a:latin typeface="Candara" panose="020E0502030303020204" pitchFamily="34" charset="0"/>
              </a:rPr>
              <a:t>an Regeln halten, Ordnung halten</a:t>
            </a:r>
          </a:p>
          <a:p>
            <a:r>
              <a:rPr lang="de-AT" dirty="0">
                <a:latin typeface="Candara" panose="020E0502030303020204" pitchFamily="34" charset="0"/>
              </a:rPr>
              <a:t>rücksichtsvoller Umgang und Respekt gegenüber anderen</a:t>
            </a:r>
          </a:p>
          <a:p>
            <a:r>
              <a:rPr lang="de-AT" dirty="0">
                <a:latin typeface="Candara" panose="020E0502030303020204" pitchFamily="34" charset="0"/>
              </a:rPr>
              <a:t>Höflichkeits- und Umgangsformen</a:t>
            </a:r>
            <a:endParaRPr lang="de-AT" b="1" dirty="0">
              <a:latin typeface="Candara" panose="020E0502030303020204" pitchFamily="34" charset="0"/>
            </a:endParaRPr>
          </a:p>
          <a:p>
            <a:endParaRPr lang="de-AT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58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CE20631-8CC2-4F62-97D3-07E38F63A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AT" sz="5400" dirty="0">
                <a:latin typeface="KG Miss Kindergarten" panose="02000000000000000000" pitchFamily="2" charset="0"/>
              </a:rPr>
              <a:t>Vorbereitung auf die Schule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F0029F82-4C2C-412E-A683-3A06E033C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7908" y="1700808"/>
            <a:ext cx="9601200" cy="4191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de-AT" b="1" dirty="0">
              <a:latin typeface="Candara" panose="020E0502030303020204" pitchFamily="34" charset="0"/>
            </a:endParaRPr>
          </a:p>
          <a:p>
            <a:pPr marL="0" indent="0">
              <a:buNone/>
            </a:pPr>
            <a:r>
              <a:rPr lang="de-AT" b="1" dirty="0">
                <a:latin typeface="Candara" panose="020E0502030303020204" pitchFamily="34" charset="0"/>
              </a:rPr>
              <a:t>MOTORISCHE KOMPETENZEN:</a:t>
            </a:r>
          </a:p>
          <a:p>
            <a:r>
              <a:rPr lang="de-AT" dirty="0">
                <a:latin typeface="Candara" panose="020E0502030303020204" pitchFamily="34" charset="0"/>
              </a:rPr>
              <a:t>selbstständiges An- und Ausziehen</a:t>
            </a:r>
          </a:p>
          <a:p>
            <a:r>
              <a:rPr lang="de-AT" dirty="0">
                <a:latin typeface="Candara" panose="020E0502030303020204" pitchFamily="34" charset="0"/>
              </a:rPr>
              <a:t>richtige Stifthaltung</a:t>
            </a:r>
          </a:p>
          <a:p>
            <a:r>
              <a:rPr lang="de-AT" dirty="0">
                <a:latin typeface="Candara" panose="020E0502030303020204" pitchFamily="34" charset="0"/>
              </a:rPr>
              <a:t>mit Schere und Kleber umgehen</a:t>
            </a:r>
          </a:p>
          <a:p>
            <a:pPr marL="0" indent="0">
              <a:buNone/>
            </a:pPr>
            <a:endParaRPr lang="de-AT" dirty="0">
              <a:latin typeface="Candara" panose="020E0502030303020204" pitchFamily="34" charset="0"/>
            </a:endParaRPr>
          </a:p>
          <a:p>
            <a:pPr marL="0" indent="0" algn="ctr">
              <a:buNone/>
            </a:pPr>
            <a:r>
              <a:rPr lang="de-AT" sz="3200" b="1" dirty="0">
                <a:latin typeface="Candara" panose="020E0502030303020204" pitchFamily="34" charset="0"/>
              </a:rPr>
              <a:t>UND DAS WICHTIGSTE: </a:t>
            </a:r>
          </a:p>
          <a:p>
            <a:pPr marL="0" indent="0" algn="ctr">
              <a:buNone/>
            </a:pPr>
            <a:r>
              <a:rPr lang="de-AT" sz="3200" b="1" dirty="0">
                <a:latin typeface="Candara" panose="020E0502030303020204" pitchFamily="34" charset="0"/>
              </a:rPr>
              <a:t>VIEL BEWEGUNG UND FRISCHE LUFT!</a:t>
            </a:r>
          </a:p>
          <a:p>
            <a:pPr marL="0" indent="0">
              <a:buNone/>
            </a:pPr>
            <a:endParaRPr lang="de-AT" b="1" dirty="0">
              <a:latin typeface="Candara" panose="020E0502030303020204" pitchFamily="34" charset="0"/>
            </a:endParaRPr>
          </a:p>
          <a:p>
            <a:endParaRPr lang="de-AT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90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8" b="10228"/>
          <a:stretch>
            <a:fillRect/>
          </a:stretch>
        </p:blipFill>
        <p:spPr/>
      </p:pic>
      <p:sp>
        <p:nvSpPr>
          <p:cNvPr id="4" name="Titel 1">
            <a:extLst>
              <a:ext uri="{FF2B5EF4-FFF2-40B4-BE49-F238E27FC236}">
                <a16:creationId xmlns="" xmlns:a16="http://schemas.microsoft.com/office/drawing/2014/main" id="{3BB5407C-157C-4675-B75A-9E7A4B0FD85D}"/>
              </a:ext>
            </a:extLst>
          </p:cNvPr>
          <p:cNvSpPr txBox="1">
            <a:spLocks/>
          </p:cNvSpPr>
          <p:nvPr/>
        </p:nvSpPr>
        <p:spPr>
          <a:xfrm>
            <a:off x="1552894" y="6237312"/>
            <a:ext cx="9144000" cy="428637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  <a:prstDash val="sysDot"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800" dirty="0" smtClean="0">
                <a:latin typeface="KG Miss Kindergarten" panose="02000000000000000000" pitchFamily="2" charset="0"/>
              </a:rPr>
              <a:t>Vielen Dank für Ihre Aufmerksamkeit!</a:t>
            </a:r>
            <a:endParaRPr lang="de-AT" sz="2800" dirty="0">
              <a:latin typeface="KG Miss Kindergarte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736182"/>
      </p:ext>
    </p:extLst>
  </p:cSld>
  <p:clrMapOvr>
    <a:masterClrMapping/>
  </p:clrMapOvr>
  <p:transition advClick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="" xmlns:a16="http://schemas.microsoft.com/office/drawing/2014/main" id="{1AA038F3-8D46-4B2F-93B1-ABCA685D1E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59" y="907792"/>
            <a:ext cx="2869952" cy="51021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7FF5DBA5-53A9-4FE7-9AD6-B53666036C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214" y="907792"/>
            <a:ext cx="2869952" cy="5102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="" xmlns:a16="http://schemas.microsoft.com/office/drawing/2014/main" id="{C07ECC7F-E0A5-4D56-93BB-9A4BBE17CA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4432" y="1545559"/>
            <a:ext cx="5102136" cy="38266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541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5DFE7AC-8E98-4B7F-8D4E-6904367D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de-DE" sz="4400" dirty="0">
                <a:latin typeface="KG Miss Kindergarten" panose="02000000000000000000" pitchFamily="2" charset="0"/>
              </a:rPr>
              <a:t>Bei uns werden folgende Fächer unterrichtet:</a:t>
            </a:r>
            <a:endParaRPr lang="de-AT" sz="4400" dirty="0">
              <a:latin typeface="KG Miss Kindergarten" panose="02000000000000000000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0068BE11-4B79-432E-8344-246A32F774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>
                <a:latin typeface="Candara" panose="020E0502030303020204" pitchFamily="34" charset="0"/>
              </a:rPr>
              <a:t>Deutsch</a:t>
            </a:r>
          </a:p>
          <a:p>
            <a:r>
              <a:rPr lang="de-DE" dirty="0">
                <a:latin typeface="Candara" panose="020E0502030303020204" pitchFamily="34" charset="0"/>
              </a:rPr>
              <a:t>Mathematik</a:t>
            </a:r>
          </a:p>
          <a:p>
            <a:r>
              <a:rPr lang="de-DE" dirty="0">
                <a:latin typeface="Candara" panose="020E0502030303020204" pitchFamily="34" charset="0"/>
              </a:rPr>
              <a:t>Sachunterricht</a:t>
            </a:r>
          </a:p>
          <a:p>
            <a:r>
              <a:rPr lang="de-DE" dirty="0">
                <a:latin typeface="Candara" panose="020E0502030303020204" pitchFamily="34" charset="0"/>
              </a:rPr>
              <a:t>Musikerziehung</a:t>
            </a:r>
          </a:p>
          <a:p>
            <a:r>
              <a:rPr lang="de-DE" dirty="0">
                <a:latin typeface="Candara" panose="020E0502030303020204" pitchFamily="34" charset="0"/>
              </a:rPr>
              <a:t>Bildnerische Erziehung</a:t>
            </a:r>
          </a:p>
          <a:p>
            <a:r>
              <a:rPr lang="de-DE" dirty="0">
                <a:latin typeface="Candara" panose="020E0502030303020204" pitchFamily="34" charset="0"/>
              </a:rPr>
              <a:t>Bewegung und Sport</a:t>
            </a:r>
          </a:p>
          <a:p>
            <a:r>
              <a:rPr lang="de-DE" dirty="0">
                <a:latin typeface="Candara" panose="020E0502030303020204" pitchFamily="34" charset="0"/>
              </a:rPr>
              <a:t>Englisch (ab der 1. Schulstufe)</a:t>
            </a:r>
          </a:p>
          <a:p>
            <a:r>
              <a:rPr lang="de-DE" dirty="0">
                <a:latin typeface="Candara" panose="020E0502030303020204" pitchFamily="34" charset="0"/>
              </a:rPr>
              <a:t>Werkerziehung (textil und technisch)</a:t>
            </a:r>
          </a:p>
          <a:p>
            <a:r>
              <a:rPr lang="de-DE" dirty="0">
                <a:latin typeface="Candara" panose="020E0502030303020204" pitchFamily="34" charset="0"/>
              </a:rPr>
              <a:t>Förderunterricht, Begabtenförderung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="" xmlns:a16="http://schemas.microsoft.com/office/drawing/2014/main" id="{B039480B-80C5-459A-804F-A554C08468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de-DE" b="1" dirty="0">
                <a:latin typeface="Candara" panose="020E0502030303020204" pitchFamily="34" charset="0"/>
              </a:rPr>
              <a:t>Religion</a:t>
            </a:r>
            <a:r>
              <a:rPr lang="de-DE" dirty="0">
                <a:latin typeface="Candara" panose="020E0502030303020204" pitchFamily="34" charset="0"/>
              </a:rPr>
              <a:t> (röm.-kath., evangelisch, islamisch, serbisch-orthodox)</a:t>
            </a:r>
          </a:p>
          <a:p>
            <a:r>
              <a:rPr lang="de-DE" b="1" dirty="0">
                <a:latin typeface="Candara" panose="020E0502030303020204" pitchFamily="34" charset="0"/>
              </a:rPr>
              <a:t>Muttersprachlicher Zusatzunterricht </a:t>
            </a:r>
            <a:r>
              <a:rPr lang="de-DE" dirty="0">
                <a:latin typeface="Candara" panose="020E0502030303020204" pitchFamily="34" charset="0"/>
              </a:rPr>
              <a:t>(ab 10 Interessenten wird jede Muttersprache angeboten)</a:t>
            </a:r>
          </a:p>
          <a:p>
            <a:r>
              <a:rPr lang="de-DE" b="1" dirty="0">
                <a:latin typeface="Candara" panose="020E0502030303020204" pitchFamily="34" charset="0"/>
              </a:rPr>
              <a:t>Besonderer Förderunterricht Deutsch </a:t>
            </a:r>
            <a:r>
              <a:rPr lang="de-DE" dirty="0">
                <a:latin typeface="Candara" panose="020E0502030303020204" pitchFamily="34" charset="0"/>
              </a:rPr>
              <a:t>(für Kinder mit Zweitsprache Deutsch)</a:t>
            </a:r>
          </a:p>
          <a:p>
            <a:r>
              <a:rPr lang="de-DE" b="1" dirty="0">
                <a:latin typeface="Candara" panose="020E0502030303020204" pitchFamily="34" charset="0"/>
              </a:rPr>
              <a:t>Sprachheilunterricht</a:t>
            </a:r>
            <a:r>
              <a:rPr lang="de-DE" dirty="0">
                <a:latin typeface="Candara" panose="020E0502030303020204" pitchFamily="34" charset="0"/>
              </a:rPr>
              <a:t> (bei sprachlichen Auffälligkeiten)</a:t>
            </a:r>
          </a:p>
          <a:p>
            <a:r>
              <a:rPr lang="de-DE" b="1" dirty="0">
                <a:latin typeface="Candara" panose="020E0502030303020204" pitchFamily="34" charset="0"/>
              </a:rPr>
              <a:t>Unverbindliche Übungen </a:t>
            </a:r>
            <a:r>
              <a:rPr lang="de-DE" dirty="0">
                <a:latin typeface="Candara" panose="020E0502030303020204" pitchFamily="34" charset="0"/>
              </a:rPr>
              <a:t>(Musikalisches Gestalten, Computerkids, Gesund &amp; Fit, Schach, etc.)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3575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8EA0E3C-1CED-414A-9FD5-58CB4E2DC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7" y="2590800"/>
            <a:ext cx="3563416" cy="1924050"/>
          </a:xfrm>
        </p:spPr>
        <p:txBody>
          <a:bodyPr anchor="ctr">
            <a:normAutofit/>
          </a:bodyPr>
          <a:lstStyle/>
          <a:p>
            <a:pPr algn="ctr"/>
            <a:r>
              <a:rPr lang="de-DE" sz="3600" dirty="0">
                <a:latin typeface="KG Miss Kindergarten" panose="02000000000000000000" pitchFamily="2" charset="0"/>
              </a:rPr>
              <a:t>Bei der Arbeit…</a:t>
            </a:r>
            <a:endParaRPr lang="de-AT" sz="3600" dirty="0">
              <a:latin typeface="KG Miss Kindergarten" panose="02000000000000000000" pitchFamily="2" charset="0"/>
            </a:endParaRPr>
          </a:p>
        </p:txBody>
      </p:sp>
      <p:pic>
        <p:nvPicPr>
          <p:cNvPr id="13" name="Bildplatzhalter 12">
            <a:extLst>
              <a:ext uri="{FF2B5EF4-FFF2-40B4-BE49-F238E27FC236}">
                <a16:creationId xmlns="" xmlns:a16="http://schemas.microsoft.com/office/drawing/2014/main" id="{F523C21A-D520-4D3F-B38B-B30D133D3A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0" r="75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027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018C6DF-A4D0-4CAE-A918-87895A836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de-DE" sz="4000" dirty="0">
                <a:latin typeface="KG Miss Kindergarten" panose="02000000000000000000" pitchFamily="2" charset="0"/>
              </a:rPr>
              <a:t>Bewegung </a:t>
            </a:r>
            <a:br>
              <a:rPr lang="de-DE" sz="4000" dirty="0">
                <a:latin typeface="KG Miss Kindergarten" panose="02000000000000000000" pitchFamily="2" charset="0"/>
              </a:rPr>
            </a:br>
            <a:r>
              <a:rPr lang="de-DE" sz="4000" dirty="0">
                <a:latin typeface="KG Miss Kindergarten" panose="02000000000000000000" pitchFamily="2" charset="0"/>
              </a:rPr>
              <a:t>und </a:t>
            </a:r>
            <a:br>
              <a:rPr lang="de-DE" sz="4000" dirty="0">
                <a:latin typeface="KG Miss Kindergarten" panose="02000000000000000000" pitchFamily="2" charset="0"/>
              </a:rPr>
            </a:br>
            <a:r>
              <a:rPr lang="de-DE" sz="4000" dirty="0">
                <a:latin typeface="KG Miss Kindergarten" panose="02000000000000000000" pitchFamily="2" charset="0"/>
              </a:rPr>
              <a:t>Sport</a:t>
            </a:r>
            <a:endParaRPr lang="de-AT" sz="4000" dirty="0">
              <a:latin typeface="KG Miss Kindergarten" panose="02000000000000000000" pitchFamily="2" charset="0"/>
            </a:endParaRPr>
          </a:p>
        </p:txBody>
      </p:sp>
      <p:pic>
        <p:nvPicPr>
          <p:cNvPr id="14" name="Bildplatzhalter 13">
            <a:extLst>
              <a:ext uri="{FF2B5EF4-FFF2-40B4-BE49-F238E27FC236}">
                <a16:creationId xmlns="" xmlns:a16="http://schemas.microsoft.com/office/drawing/2014/main" id="{EE93649A-A63D-4492-BE3B-D357F5DB70B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3" r="16883"/>
          <a:stretch>
            <a:fillRect/>
          </a:stretch>
        </p:blipFill>
        <p:spPr>
          <a:xfrm rot="5400000">
            <a:off x="5827713" y="493713"/>
            <a:ext cx="5181600" cy="5867400"/>
          </a:xfrm>
        </p:spPr>
      </p:pic>
    </p:spTree>
    <p:extLst>
      <p:ext uri="{BB962C8B-B14F-4D97-AF65-F5344CB8AC3E}">
        <p14:creationId xmlns:p14="http://schemas.microsoft.com/office/powerpoint/2010/main" val="195149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90F5AA7-0510-4347-ACBC-6AE39E434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1" y="2590800"/>
            <a:ext cx="3707432" cy="1924050"/>
          </a:xfrm>
        </p:spPr>
        <p:txBody>
          <a:bodyPr anchor="ctr">
            <a:normAutofit/>
          </a:bodyPr>
          <a:lstStyle/>
          <a:p>
            <a:pPr algn="ctr"/>
            <a:r>
              <a:rPr lang="de-DE" sz="3600" dirty="0">
                <a:latin typeface="KG Miss Kindergarten" panose="02000000000000000000" pitchFamily="2" charset="0"/>
              </a:rPr>
              <a:t>Werkunterricht</a:t>
            </a:r>
            <a:endParaRPr lang="de-AT" sz="3600" dirty="0">
              <a:latin typeface="KG Miss Kindergarten" panose="02000000000000000000" pitchFamily="2" charset="0"/>
            </a:endParaRPr>
          </a:p>
        </p:txBody>
      </p:sp>
      <p:pic>
        <p:nvPicPr>
          <p:cNvPr id="6" name="Grafik 3">
            <a:extLst>
              <a:ext uri="{FF2B5EF4-FFF2-40B4-BE49-F238E27FC236}">
                <a16:creationId xmlns="" xmlns:a16="http://schemas.microsoft.com/office/drawing/2014/main" id="{D1B7297A-533D-4A30-BA13-249905C9551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66" r="1226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63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/>
          <a:p>
            <a:pPr rtl="0"/>
            <a:r>
              <a:rPr lang="de-DE" sz="7200" dirty="0">
                <a:latin typeface="KG Miss Kindergarten" panose="02000000000000000000" pitchFamily="2" charset="0"/>
              </a:rPr>
              <a:t>So arbeiten wir…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sz="half" idx="1"/>
          </p:nvPr>
        </p:nvSpPr>
        <p:spPr>
          <a:xfrm>
            <a:off x="1522414" y="1828800"/>
            <a:ext cx="9324526" cy="4191000"/>
          </a:xfrm>
        </p:spPr>
        <p:txBody>
          <a:bodyPr rtlCol="0"/>
          <a:lstStyle/>
          <a:p>
            <a:pPr rtl="0"/>
            <a:r>
              <a:rPr lang="de-DE" dirty="0">
                <a:latin typeface="Candara" panose="020E0502030303020204" pitchFamily="34" charset="0"/>
              </a:rPr>
              <a:t>In Österreich gilt für jede Lehrperson die Methodenfreiheit 	</a:t>
            </a:r>
          </a:p>
          <a:p>
            <a:pPr marL="793750" lvl="3" indent="0">
              <a:buNone/>
            </a:pPr>
            <a:r>
              <a:rPr lang="de-DE" dirty="0">
                <a:latin typeface="Candara" panose="020E0502030303020204" pitchFamily="34" charset="0"/>
              </a:rPr>
              <a:t>das heißt: unterschiedliche Wege – gleiches Ziel</a:t>
            </a:r>
          </a:p>
          <a:p>
            <a:pPr rtl="0"/>
            <a:r>
              <a:rPr lang="de-DE" dirty="0">
                <a:latin typeface="Candara" panose="020E0502030303020204" pitchFamily="34" charset="0"/>
              </a:rPr>
              <a:t>Arbeit mit anschaulichen Materialien</a:t>
            </a:r>
          </a:p>
          <a:p>
            <a:pPr rtl="0"/>
            <a:r>
              <a:rPr lang="de-DE" dirty="0">
                <a:latin typeface="Candara" panose="020E0502030303020204" pitchFamily="34" charset="0"/>
              </a:rPr>
              <a:t>Projekte (klassenübergreifend, Schulprojekte)</a:t>
            </a:r>
          </a:p>
          <a:p>
            <a:pPr rtl="0"/>
            <a:r>
              <a:rPr lang="de-DE" dirty="0">
                <a:latin typeface="Candara" panose="020E0502030303020204" pitchFamily="34" charset="0"/>
              </a:rPr>
              <a:t>Lernen nach Maria Montessori</a:t>
            </a:r>
          </a:p>
          <a:p>
            <a:pPr rtl="0"/>
            <a:r>
              <a:rPr lang="de-DE" dirty="0">
                <a:latin typeface="Candara" panose="020E0502030303020204" pitchFamily="34" charset="0"/>
              </a:rPr>
              <a:t>Arbeit auf Basis der Bildungsstandards</a:t>
            </a:r>
          </a:p>
          <a:p>
            <a:pPr rtl="0"/>
            <a:r>
              <a:rPr lang="de-DE" dirty="0">
                <a:latin typeface="Candara" panose="020E0502030303020204" pitchFamily="34" charset="0"/>
              </a:rPr>
              <a:t>…viele weitere pädagogische Ansätze</a:t>
            </a:r>
          </a:p>
        </p:txBody>
      </p:sp>
    </p:spTree>
    <p:extLst>
      <p:ext uri="{BB962C8B-B14F-4D97-AF65-F5344CB8AC3E}">
        <p14:creationId xmlns:p14="http://schemas.microsoft.com/office/powerpoint/2010/main" val="11417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quarell_16:9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10793130_TF02886637_TF02886637.potx" id="{ABC91835-6472-4B4C-B3C7-7AF73E6602A2}" vid="{D9920028-DAB3-4467-8B7B-910533C97CB6}"/>
    </a:ext>
  </a:extLst>
</a:theme>
</file>

<file path=ppt/theme/theme2.xml><?xml version="1.0" encoding="utf-8"?>
<a:theme xmlns:a="http://schemas.openxmlformats.org/drawingml/2006/main" name="Office-Design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Aquarellpräsentation (Breitbild)</Template>
  <TotalTime>0</TotalTime>
  <Words>343</Words>
  <Application>Microsoft Office PowerPoint</Application>
  <PresentationFormat>Benutzerdefiniert</PresentationFormat>
  <Paragraphs>92</Paragraphs>
  <Slides>33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8" baseType="lpstr">
      <vt:lpstr>Arial</vt:lpstr>
      <vt:lpstr>Candara</vt:lpstr>
      <vt:lpstr>KG Miss Kindergarten</vt:lpstr>
      <vt:lpstr>Palatino Linotype</vt:lpstr>
      <vt:lpstr>Aquarell_16:9</vt:lpstr>
      <vt:lpstr>Volksschule Henndorf</vt:lpstr>
      <vt:lpstr>Klassen</vt:lpstr>
      <vt:lpstr>Unsere Vorschüler</vt:lpstr>
      <vt:lpstr>PowerPoint-Präsentation</vt:lpstr>
      <vt:lpstr>Bei uns werden folgende Fächer unterrichtet:</vt:lpstr>
      <vt:lpstr>Bei der Arbeit…</vt:lpstr>
      <vt:lpstr>Bewegung  und  Sport</vt:lpstr>
      <vt:lpstr>Werkunterricht</vt:lpstr>
      <vt:lpstr>So arbeiten wir…</vt:lpstr>
      <vt:lpstr>Abwechslungs- reicher  Unterricht</vt:lpstr>
      <vt:lpstr>Spaß bei der Arbeit</vt:lpstr>
      <vt:lpstr>Arbeit mit dem Montessori-material</vt:lpstr>
      <vt:lpstr>Projektarbeit</vt:lpstr>
      <vt:lpstr>Aktuelle Schwerpunkte der Schule:</vt:lpstr>
      <vt:lpstr>Lesenacht</vt:lpstr>
      <vt:lpstr>Lesenacht</vt:lpstr>
      <vt:lpstr>PowerPoint-Präsentation</vt:lpstr>
      <vt:lpstr>Dialoglesen</vt:lpstr>
      <vt:lpstr>Väter lesen vor</vt:lpstr>
      <vt:lpstr>Schreibwerkstatt</vt:lpstr>
      <vt:lpstr>PowerPoint-Präsentation</vt:lpstr>
      <vt:lpstr>Unsere Ergebnisse</vt:lpstr>
      <vt:lpstr>Aktivitäten durch das Schuljahr</vt:lpstr>
      <vt:lpstr>Lehrausgänge</vt:lpstr>
      <vt:lpstr>Im Wald</vt:lpstr>
      <vt:lpstr>Sportliche Aktivitäten</vt:lpstr>
      <vt:lpstr>PowerPoint-Präsentation</vt:lpstr>
      <vt:lpstr>Hallo Auto</vt:lpstr>
      <vt:lpstr>PowerPoint-Präsentation</vt:lpstr>
      <vt:lpstr>Gesunde Jause</vt:lpstr>
      <vt:lpstr>Vorbereitung auf die Schule</vt:lpstr>
      <vt:lpstr>Vorbereitung auf die Schule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Volksschule Henndorf</dc:title>
  <dc:creator>Elfi Haslauer</dc:creator>
  <cp:lastModifiedBy>sekretariat</cp:lastModifiedBy>
  <cp:revision>41</cp:revision>
  <cp:lastPrinted>2019-10-18T08:03:44Z</cp:lastPrinted>
  <dcterms:created xsi:type="dcterms:W3CDTF">2017-10-18T19:04:13Z</dcterms:created>
  <dcterms:modified xsi:type="dcterms:W3CDTF">2020-11-05T09:09:39Z</dcterms:modified>
</cp:coreProperties>
</file>